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9" r:id="rId5"/>
    <p:sldId id="258" r:id="rId6"/>
    <p:sldId id="272" r:id="rId7"/>
    <p:sldId id="266" r:id="rId8"/>
    <p:sldId id="268" r:id="rId9"/>
    <p:sldId id="262" r:id="rId10"/>
    <p:sldId id="273" r:id="rId11"/>
    <p:sldId id="260" r:id="rId12"/>
    <p:sldId id="261" r:id="rId13"/>
    <p:sldId id="269" r:id="rId14"/>
    <p:sldId id="270"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78" autoAdjust="0"/>
    <p:restoredTop sz="94660"/>
  </p:normalViewPr>
  <p:slideViewPr>
    <p:cSldViewPr snapToGrid="0">
      <p:cViewPr varScale="1">
        <p:scale>
          <a:sx n="68" d="100"/>
          <a:sy n="68" d="100"/>
        </p:scale>
        <p:origin x="-36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49E0D-6FFA-4ACB-9CCF-B85483FF98B5}"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2CC6D9-A6A5-4144-8E0E-793C654F8342}" type="slidenum">
              <a:rPr lang="en-US" smtClean="0"/>
              <a:t>‹#›</a:t>
            </a:fld>
            <a:endParaRPr lang="en-US"/>
          </a:p>
        </p:txBody>
      </p:sp>
    </p:spTree>
    <p:extLst>
      <p:ext uri="{BB962C8B-B14F-4D97-AF65-F5344CB8AC3E}">
        <p14:creationId xmlns:p14="http://schemas.microsoft.com/office/powerpoint/2010/main" val="118908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49E0D-6FFA-4ACB-9CCF-B85483FF98B5}"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2CC6D9-A6A5-4144-8E0E-793C654F8342}" type="slidenum">
              <a:rPr lang="en-US" smtClean="0"/>
              <a:t>‹#›</a:t>
            </a:fld>
            <a:endParaRPr lang="en-US"/>
          </a:p>
        </p:txBody>
      </p:sp>
    </p:spTree>
    <p:extLst>
      <p:ext uri="{BB962C8B-B14F-4D97-AF65-F5344CB8AC3E}">
        <p14:creationId xmlns:p14="http://schemas.microsoft.com/office/powerpoint/2010/main" val="2851579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49E0D-6FFA-4ACB-9CCF-B85483FF98B5}"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2CC6D9-A6A5-4144-8E0E-793C654F8342}" type="slidenum">
              <a:rPr lang="en-US" smtClean="0"/>
              <a:t>‹#›</a:t>
            </a:fld>
            <a:endParaRPr lang="en-US"/>
          </a:p>
        </p:txBody>
      </p:sp>
    </p:spTree>
    <p:extLst>
      <p:ext uri="{BB962C8B-B14F-4D97-AF65-F5344CB8AC3E}">
        <p14:creationId xmlns:p14="http://schemas.microsoft.com/office/powerpoint/2010/main" val="203591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49E0D-6FFA-4ACB-9CCF-B85483FF98B5}"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2CC6D9-A6A5-4144-8E0E-793C654F8342}" type="slidenum">
              <a:rPr lang="en-US" smtClean="0"/>
              <a:t>‹#›</a:t>
            </a:fld>
            <a:endParaRPr lang="en-US"/>
          </a:p>
        </p:txBody>
      </p:sp>
    </p:spTree>
    <p:extLst>
      <p:ext uri="{BB962C8B-B14F-4D97-AF65-F5344CB8AC3E}">
        <p14:creationId xmlns:p14="http://schemas.microsoft.com/office/powerpoint/2010/main" val="140074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49E0D-6FFA-4ACB-9CCF-B85483FF98B5}"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2CC6D9-A6A5-4144-8E0E-793C654F8342}" type="slidenum">
              <a:rPr lang="en-US" smtClean="0"/>
              <a:t>‹#›</a:t>
            </a:fld>
            <a:endParaRPr lang="en-US"/>
          </a:p>
        </p:txBody>
      </p:sp>
    </p:spTree>
    <p:extLst>
      <p:ext uri="{BB962C8B-B14F-4D97-AF65-F5344CB8AC3E}">
        <p14:creationId xmlns:p14="http://schemas.microsoft.com/office/powerpoint/2010/main" val="1548691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49E0D-6FFA-4ACB-9CCF-B85483FF98B5}"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2CC6D9-A6A5-4144-8E0E-793C654F8342}" type="slidenum">
              <a:rPr lang="en-US" smtClean="0"/>
              <a:t>‹#›</a:t>
            </a:fld>
            <a:endParaRPr lang="en-US"/>
          </a:p>
        </p:txBody>
      </p:sp>
    </p:spTree>
    <p:extLst>
      <p:ext uri="{BB962C8B-B14F-4D97-AF65-F5344CB8AC3E}">
        <p14:creationId xmlns:p14="http://schemas.microsoft.com/office/powerpoint/2010/main" val="3005805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lgn="ct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49E0D-6FFA-4ACB-9CCF-B85483FF98B5}" type="datetimeFigureOut">
              <a:rPr lang="en-US" smtClean="0"/>
              <a:t>3/7/2017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2CC6D9-A6A5-4144-8E0E-793C654F8342}" type="slidenum">
              <a:rPr lang="en-US" smtClean="0"/>
              <a:t>‹#›</a:t>
            </a:fld>
            <a:endParaRPr lang="en-US"/>
          </a:p>
        </p:txBody>
      </p:sp>
    </p:spTree>
    <p:extLst>
      <p:ext uri="{BB962C8B-B14F-4D97-AF65-F5344CB8AC3E}">
        <p14:creationId xmlns:p14="http://schemas.microsoft.com/office/powerpoint/2010/main" val="2885345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48A49E0D-6FFA-4ACB-9CCF-B85483FF98B5}" type="datetimeFigureOut">
              <a:rPr lang="en-US" smtClean="0"/>
              <a:t>3/7/2017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2CC6D9-A6A5-4144-8E0E-793C654F8342}" type="slidenum">
              <a:rPr lang="en-US" smtClean="0"/>
              <a:t>‹#›</a:t>
            </a:fld>
            <a:endParaRPr lang="en-US"/>
          </a:p>
        </p:txBody>
      </p:sp>
    </p:spTree>
    <p:extLst>
      <p:ext uri="{BB962C8B-B14F-4D97-AF65-F5344CB8AC3E}">
        <p14:creationId xmlns:p14="http://schemas.microsoft.com/office/powerpoint/2010/main" val="2855236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49E0D-6FFA-4ACB-9CCF-B85483FF98B5}" type="datetimeFigureOut">
              <a:rPr lang="en-US" smtClean="0"/>
              <a:t>3/7/2017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2CC6D9-A6A5-4144-8E0E-793C654F8342}" type="slidenum">
              <a:rPr lang="en-US" smtClean="0"/>
              <a:t>‹#›</a:t>
            </a:fld>
            <a:endParaRPr lang="en-US"/>
          </a:p>
        </p:txBody>
      </p:sp>
    </p:spTree>
    <p:extLst>
      <p:ext uri="{BB962C8B-B14F-4D97-AF65-F5344CB8AC3E}">
        <p14:creationId xmlns:p14="http://schemas.microsoft.com/office/powerpoint/2010/main" val="3100518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49E0D-6FFA-4ACB-9CCF-B85483FF98B5}"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2CC6D9-A6A5-4144-8E0E-793C654F8342}" type="slidenum">
              <a:rPr lang="en-US" smtClean="0"/>
              <a:t>‹#›</a:t>
            </a:fld>
            <a:endParaRPr lang="en-US"/>
          </a:p>
        </p:txBody>
      </p:sp>
    </p:spTree>
    <p:extLst>
      <p:ext uri="{BB962C8B-B14F-4D97-AF65-F5344CB8AC3E}">
        <p14:creationId xmlns:p14="http://schemas.microsoft.com/office/powerpoint/2010/main" val="284695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49E0D-6FFA-4ACB-9CCF-B85483FF98B5}"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2CC6D9-A6A5-4144-8E0E-793C654F8342}" type="slidenum">
              <a:rPr lang="en-US" smtClean="0"/>
              <a:t>‹#›</a:t>
            </a:fld>
            <a:endParaRPr lang="en-US"/>
          </a:p>
        </p:txBody>
      </p:sp>
    </p:spTree>
    <p:extLst>
      <p:ext uri="{BB962C8B-B14F-4D97-AF65-F5344CB8AC3E}">
        <p14:creationId xmlns:p14="http://schemas.microsoft.com/office/powerpoint/2010/main" val="1641228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49E0D-6FFA-4ACB-9CCF-B85483FF98B5}" type="datetimeFigureOut">
              <a:rPr lang="en-US" smtClean="0"/>
              <a:t>3/7/2017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2CC6D9-A6A5-4144-8E0E-793C654F8342}" type="slidenum">
              <a:rPr lang="en-US" smtClean="0"/>
              <a:t>‹#›</a:t>
            </a:fld>
            <a:endParaRPr lang="en-US"/>
          </a:p>
        </p:txBody>
      </p:sp>
    </p:spTree>
    <p:extLst>
      <p:ext uri="{BB962C8B-B14F-4D97-AF65-F5344CB8AC3E}">
        <p14:creationId xmlns:p14="http://schemas.microsoft.com/office/powerpoint/2010/main" val="823627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WG4: Ground support to space-weather missions</a:t>
            </a:r>
            <a:endParaRPr lang="en-US" dirty="0"/>
          </a:p>
        </p:txBody>
      </p:sp>
      <p:sp>
        <p:nvSpPr>
          <p:cNvPr id="3" name="Subtitle 2"/>
          <p:cNvSpPr>
            <a:spLocks noGrp="1"/>
          </p:cNvSpPr>
          <p:nvPr>
            <p:ph type="subTitle" idx="1"/>
          </p:nvPr>
        </p:nvSpPr>
        <p:spPr/>
        <p:txBody>
          <a:bodyPr/>
          <a:lstStyle/>
          <a:p>
            <a:r>
              <a:rPr lang="en-US" dirty="0" smtClean="0"/>
              <a:t>D.A. Biesecker (NOAA/SWPC) and </a:t>
            </a:r>
            <a:r>
              <a:rPr lang="en-US" dirty="0" err="1" smtClean="0"/>
              <a:t>KiChang</a:t>
            </a:r>
            <a:r>
              <a:rPr lang="en-US" dirty="0" smtClean="0"/>
              <a:t> Yoon (KSWC)</a:t>
            </a:r>
            <a:endParaRPr lang="en-US" dirty="0"/>
          </a:p>
        </p:txBody>
      </p:sp>
    </p:spTree>
    <p:extLst>
      <p:ext uri="{BB962C8B-B14F-4D97-AF65-F5344CB8AC3E}">
        <p14:creationId xmlns:p14="http://schemas.microsoft.com/office/powerpoint/2010/main" val="1678604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STEREO Tracking</a:t>
            </a:r>
            <a:endParaRPr lang="en-US" dirty="0"/>
          </a:p>
        </p:txBody>
      </p:sp>
      <p:sp>
        <p:nvSpPr>
          <p:cNvPr id="3" name="Content Placeholder 2"/>
          <p:cNvSpPr>
            <a:spLocks noGrp="1"/>
          </p:cNvSpPr>
          <p:nvPr>
            <p:ph idx="1"/>
          </p:nvPr>
        </p:nvSpPr>
        <p:spPr/>
        <p:txBody>
          <a:bodyPr>
            <a:normAutofit/>
          </a:bodyPr>
          <a:lstStyle/>
          <a:p>
            <a:r>
              <a:rPr lang="en-US" dirty="0" smtClean="0"/>
              <a:t>Asia</a:t>
            </a:r>
          </a:p>
          <a:p>
            <a:pPr lvl="1"/>
            <a:r>
              <a:rPr lang="en-US" dirty="0" smtClean="0"/>
              <a:t>National Institute of Information and Communications Technology (JAPAN)</a:t>
            </a:r>
          </a:p>
          <a:p>
            <a:pPr lvl="1"/>
            <a:r>
              <a:rPr lang="en-US" dirty="0" smtClean="0"/>
              <a:t>Korean Space Weather Center</a:t>
            </a:r>
          </a:p>
          <a:p>
            <a:r>
              <a:rPr lang="en-US" dirty="0" smtClean="0"/>
              <a:t>Europe</a:t>
            </a:r>
          </a:p>
          <a:p>
            <a:pPr lvl="1"/>
            <a:r>
              <a:rPr lang="en-US" dirty="0" smtClean="0"/>
              <a:t>AMSAT-DL (Bochum, Germany)</a:t>
            </a:r>
          </a:p>
          <a:p>
            <a:pPr lvl="1"/>
            <a:r>
              <a:rPr lang="en-US" dirty="0" smtClean="0"/>
              <a:t>Centre National </a:t>
            </a:r>
            <a:r>
              <a:rPr lang="en-US" dirty="0" err="1" smtClean="0"/>
              <a:t>d’Etudes</a:t>
            </a:r>
            <a:r>
              <a:rPr lang="en-US" dirty="0" smtClean="0"/>
              <a:t> </a:t>
            </a:r>
            <a:r>
              <a:rPr lang="en-US" dirty="0" err="1" smtClean="0"/>
              <a:t>Spatiale</a:t>
            </a:r>
            <a:r>
              <a:rPr lang="en-US" dirty="0" smtClean="0"/>
              <a:t> (Toulouse, France)</a:t>
            </a:r>
          </a:p>
          <a:p>
            <a:pPr lvl="1"/>
            <a:r>
              <a:rPr lang="en-US" dirty="0" smtClean="0"/>
              <a:t>DL0SHF (Kiel-</a:t>
            </a:r>
            <a:r>
              <a:rPr lang="en-US" dirty="0" err="1" smtClean="0"/>
              <a:t>Roenne</a:t>
            </a:r>
            <a:r>
              <a:rPr lang="en-US" dirty="0" smtClean="0"/>
              <a:t>, Germany)</a:t>
            </a:r>
          </a:p>
          <a:p>
            <a:r>
              <a:rPr lang="en-US" dirty="0" smtClean="0"/>
              <a:t>Americas</a:t>
            </a:r>
          </a:p>
          <a:p>
            <a:pPr lvl="1"/>
            <a:r>
              <a:rPr lang="en-US" dirty="0" smtClean="0"/>
              <a:t>Johns Hopkins University Applied Physics Laboratory (as needed)</a:t>
            </a:r>
          </a:p>
        </p:txBody>
      </p:sp>
    </p:spTree>
    <p:extLst>
      <p:ext uri="{BB962C8B-B14F-4D97-AF65-F5344CB8AC3E}">
        <p14:creationId xmlns:p14="http://schemas.microsoft.com/office/powerpoint/2010/main" val="2465703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dirty="0" smtClean="0">
                <a:latin typeface="Arial" panose="020B0604020202020204" pitchFamily="34" charset="0"/>
                <a:cs typeface="Arial" panose="020B0604020202020204" pitchFamily="34" charset="0"/>
              </a:rPr>
              <a:t>STEREO Tracking Sites (Turbo)</a:t>
            </a:r>
            <a:endParaRPr lang="en-US" sz="2400" dirty="0">
              <a:latin typeface="Arial" panose="020B0604020202020204" pitchFamily="34" charset="0"/>
              <a:cs typeface="Arial" panose="020B0604020202020204" pitchFamily="34" charset="0"/>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30362" y="1600201"/>
            <a:ext cx="8991598" cy="4495799"/>
          </a:xfrm>
        </p:spPr>
      </p:pic>
      <p:pic>
        <p:nvPicPr>
          <p:cNvPr id="8"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25694" y="2362201"/>
            <a:ext cx="327507" cy="327507"/>
          </a:xfrm>
          <a:prstGeom prst="rect">
            <a:avLst/>
          </a:prstGeom>
          <a:solidFill>
            <a:srgbClr val="002060"/>
          </a:solidFill>
        </p:spPr>
      </p:pic>
      <p:pic>
        <p:nvPicPr>
          <p:cNvPr id="9"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97494" y="2895601"/>
            <a:ext cx="327507" cy="327507"/>
          </a:xfrm>
          <a:prstGeom prst="rect">
            <a:avLst/>
          </a:prstGeom>
          <a:solidFill>
            <a:srgbClr val="002060"/>
          </a:solidFill>
        </p:spPr>
      </p:pic>
      <p:pic>
        <p:nvPicPr>
          <p:cNvPr id="10"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02294" y="2796694"/>
            <a:ext cx="327507" cy="327507"/>
          </a:xfrm>
          <a:prstGeom prst="rect">
            <a:avLst/>
          </a:prstGeom>
          <a:solidFill>
            <a:srgbClr val="002060"/>
          </a:solidFill>
        </p:spPr>
      </p:pic>
      <p:pic>
        <p:nvPicPr>
          <p:cNvPr id="11"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2401" y="2796694"/>
            <a:ext cx="327507" cy="327507"/>
          </a:xfrm>
          <a:prstGeom prst="rect">
            <a:avLst/>
          </a:prstGeom>
          <a:solidFill>
            <a:srgbClr val="57EC34"/>
          </a:solidFill>
        </p:spPr>
      </p:pic>
      <p:sp>
        <p:nvSpPr>
          <p:cNvPr id="18" name="Rounded Rectangular Callout 17"/>
          <p:cNvSpPr/>
          <p:nvPr/>
        </p:nvSpPr>
        <p:spPr>
          <a:xfrm>
            <a:off x="5891514" y="2004350"/>
            <a:ext cx="1585732" cy="287438"/>
          </a:xfrm>
          <a:prstGeom prst="wedgeRoundRectCallout">
            <a:avLst/>
          </a:prstGeom>
          <a:solidFill>
            <a:schemeClr val="tx1">
              <a:alpha val="6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BOCHUM </a:t>
            </a:r>
            <a:r>
              <a:rPr lang="en-US" sz="1200" dirty="0" smtClean="0"/>
              <a:t>(20m)</a:t>
            </a:r>
            <a:endParaRPr lang="en-US" sz="1050" dirty="0"/>
          </a:p>
        </p:txBody>
      </p:sp>
      <p:sp>
        <p:nvSpPr>
          <p:cNvPr id="19" name="Rounded Rectangular Callout 18"/>
          <p:cNvSpPr/>
          <p:nvPr/>
        </p:nvSpPr>
        <p:spPr>
          <a:xfrm>
            <a:off x="9294472" y="2461550"/>
            <a:ext cx="1064870" cy="236237"/>
          </a:xfrm>
          <a:prstGeom prst="wedgeRoundRectCallout">
            <a:avLst/>
          </a:prstGeom>
          <a:solidFill>
            <a:schemeClr val="tx1">
              <a:alpha val="6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NICT </a:t>
            </a:r>
            <a:r>
              <a:rPr lang="en-US" sz="1200" dirty="0" smtClean="0"/>
              <a:t>(11m)</a:t>
            </a:r>
            <a:endParaRPr lang="en-US" sz="1050" dirty="0"/>
          </a:p>
        </p:txBody>
      </p:sp>
      <p:sp>
        <p:nvSpPr>
          <p:cNvPr id="21" name="Rounded Rectangular Callout 20"/>
          <p:cNvSpPr/>
          <p:nvPr/>
        </p:nvSpPr>
        <p:spPr>
          <a:xfrm>
            <a:off x="8924081" y="3288174"/>
            <a:ext cx="1180618" cy="293227"/>
          </a:xfrm>
          <a:prstGeom prst="wedgeRoundRectCallout">
            <a:avLst>
              <a:gd name="adj1" fmla="val -21675"/>
              <a:gd name="adj2" fmla="val -76447"/>
              <a:gd name="adj3" fmla="val 16667"/>
            </a:avLst>
          </a:prstGeom>
          <a:solidFill>
            <a:schemeClr val="tx1">
              <a:alpha val="6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KSWC </a:t>
            </a:r>
            <a:r>
              <a:rPr lang="en-US" sz="1200" dirty="0"/>
              <a:t>(</a:t>
            </a:r>
            <a:r>
              <a:rPr lang="en-US" sz="1200" dirty="0" smtClean="0"/>
              <a:t>13m)</a:t>
            </a:r>
            <a:endParaRPr lang="en-US" sz="1050" dirty="0"/>
          </a:p>
        </p:txBody>
      </p:sp>
      <p:pic>
        <p:nvPicPr>
          <p:cNvPr id="24"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33962" y="815494"/>
            <a:ext cx="327507" cy="327507"/>
          </a:xfrm>
          <a:prstGeom prst="rect">
            <a:avLst/>
          </a:prstGeom>
          <a:solidFill>
            <a:srgbClr val="002060"/>
          </a:solidFill>
        </p:spPr>
      </p:pic>
      <p:sp>
        <p:nvSpPr>
          <p:cNvPr id="17" name="TextBox 16"/>
          <p:cNvSpPr txBox="1"/>
          <p:nvPr/>
        </p:nvSpPr>
        <p:spPr>
          <a:xfrm>
            <a:off x="2031354" y="785150"/>
            <a:ext cx="1829732" cy="369332"/>
          </a:xfrm>
          <a:prstGeom prst="rect">
            <a:avLst/>
          </a:prstGeom>
          <a:noFill/>
        </p:spPr>
        <p:txBody>
          <a:bodyPr wrap="none" rtlCol="0">
            <a:spAutoFit/>
          </a:bodyPr>
          <a:lstStyle/>
          <a:p>
            <a:r>
              <a:rPr lang="en-US" dirty="0" smtClean="0"/>
              <a:t>Dedicated station</a:t>
            </a:r>
            <a:endParaRPr lang="en-US" dirty="0"/>
          </a:p>
        </p:txBody>
      </p:sp>
      <p:sp>
        <p:nvSpPr>
          <p:cNvPr id="32" name="Rounded Rectangular Callout 31"/>
          <p:cNvSpPr/>
          <p:nvPr/>
        </p:nvSpPr>
        <p:spPr>
          <a:xfrm>
            <a:off x="3750197" y="3209193"/>
            <a:ext cx="1388962" cy="331179"/>
          </a:xfrm>
          <a:prstGeom prst="wedgeRoundRectCallout">
            <a:avLst>
              <a:gd name="adj1" fmla="val -20833"/>
              <a:gd name="adj2" fmla="val -73996"/>
              <a:gd name="adj3" fmla="val 16667"/>
            </a:avLst>
          </a:prstGeom>
          <a:solidFill>
            <a:schemeClr val="tx1">
              <a:alpha val="61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JHU/APL </a:t>
            </a:r>
            <a:r>
              <a:rPr lang="en-US" sz="1200" dirty="0" smtClean="0"/>
              <a:t>(18m)</a:t>
            </a:r>
            <a:endParaRPr lang="en-US" sz="1050" dirty="0"/>
          </a:p>
        </p:txBody>
      </p:sp>
      <p:pic>
        <p:nvPicPr>
          <p:cNvPr id="33"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1244" y="2468301"/>
            <a:ext cx="327507" cy="327507"/>
          </a:xfrm>
          <a:prstGeom prst="rect">
            <a:avLst/>
          </a:prstGeom>
          <a:solidFill>
            <a:srgbClr val="002060"/>
          </a:solidFill>
        </p:spPr>
      </p:pic>
      <p:sp>
        <p:nvSpPr>
          <p:cNvPr id="34" name="Rounded Rectangular Callout 33"/>
          <p:cNvSpPr/>
          <p:nvPr/>
        </p:nvSpPr>
        <p:spPr>
          <a:xfrm>
            <a:off x="6871502" y="2469268"/>
            <a:ext cx="976133" cy="287438"/>
          </a:xfrm>
          <a:prstGeom prst="wedgeRoundRectCallout">
            <a:avLst>
              <a:gd name="adj1" fmla="val -61893"/>
              <a:gd name="adj2" fmla="val -1929"/>
              <a:gd name="adj3" fmla="val 16667"/>
            </a:avLst>
          </a:prstGeom>
          <a:solidFill>
            <a:schemeClr val="tx1">
              <a:alpha val="6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KIEL </a:t>
            </a:r>
            <a:r>
              <a:rPr lang="en-US" sz="1200" dirty="0" smtClean="0"/>
              <a:t>(9m)</a:t>
            </a:r>
            <a:endParaRPr lang="en-US" sz="1050" dirty="0"/>
          </a:p>
        </p:txBody>
      </p:sp>
      <p:pic>
        <p:nvPicPr>
          <p:cNvPr id="35"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044" y="2584050"/>
            <a:ext cx="327507" cy="327507"/>
          </a:xfrm>
          <a:prstGeom prst="rect">
            <a:avLst/>
          </a:prstGeom>
          <a:solidFill>
            <a:srgbClr val="002060"/>
          </a:solidFill>
        </p:spPr>
      </p:pic>
      <p:sp>
        <p:nvSpPr>
          <p:cNvPr id="37" name="Rounded Rectangular Callout 36"/>
          <p:cNvSpPr/>
          <p:nvPr/>
        </p:nvSpPr>
        <p:spPr>
          <a:xfrm>
            <a:off x="6076709" y="2966014"/>
            <a:ext cx="986742" cy="257093"/>
          </a:xfrm>
          <a:prstGeom prst="wedgeRoundRectCallout">
            <a:avLst>
              <a:gd name="adj1" fmla="val -21675"/>
              <a:gd name="adj2" fmla="val -76447"/>
              <a:gd name="adj3" fmla="val 16667"/>
            </a:avLst>
          </a:prstGeom>
          <a:solidFill>
            <a:schemeClr val="tx1">
              <a:alpha val="6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CNES </a:t>
            </a:r>
            <a:r>
              <a:rPr lang="en-US" sz="1200" dirty="0" smtClean="0"/>
              <a:t>(9m)</a:t>
            </a:r>
            <a:endParaRPr lang="en-US" sz="1050" dirty="0"/>
          </a:p>
        </p:txBody>
      </p:sp>
      <p:pic>
        <p:nvPicPr>
          <p:cNvPr id="38"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14670" y="1166595"/>
            <a:ext cx="327507" cy="327507"/>
          </a:xfrm>
          <a:prstGeom prst="rect">
            <a:avLst/>
          </a:prstGeom>
          <a:solidFill>
            <a:srgbClr val="57EC34"/>
          </a:solidFill>
        </p:spPr>
      </p:pic>
      <p:sp>
        <p:nvSpPr>
          <p:cNvPr id="39" name="TextBox 38"/>
          <p:cNvSpPr txBox="1"/>
          <p:nvPr/>
        </p:nvSpPr>
        <p:spPr>
          <a:xfrm>
            <a:off x="2033283" y="1134319"/>
            <a:ext cx="1285095" cy="369332"/>
          </a:xfrm>
          <a:prstGeom prst="rect">
            <a:avLst/>
          </a:prstGeom>
          <a:noFill/>
        </p:spPr>
        <p:txBody>
          <a:bodyPr wrap="none" rtlCol="0">
            <a:spAutoFit/>
          </a:bodyPr>
          <a:lstStyle/>
          <a:p>
            <a:r>
              <a:rPr lang="en-US" dirty="0" smtClean="0"/>
              <a:t>As available</a:t>
            </a:r>
            <a:endParaRPr lang="en-US" dirty="0"/>
          </a:p>
        </p:txBody>
      </p:sp>
    </p:spTree>
    <p:extLst>
      <p:ext uri="{BB962C8B-B14F-4D97-AF65-F5344CB8AC3E}">
        <p14:creationId xmlns:p14="http://schemas.microsoft.com/office/powerpoint/2010/main" val="29165674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relevant </a:t>
            </a:r>
            <a:r>
              <a:rPr lang="en-US" dirty="0" smtClean="0"/>
              <a:t>sites</a:t>
            </a:r>
            <a:endParaRPr lang="en-US" dirty="0"/>
          </a:p>
        </p:txBody>
      </p:sp>
      <p:sp>
        <p:nvSpPr>
          <p:cNvPr id="3" name="Content Placeholder 2"/>
          <p:cNvSpPr>
            <a:spLocks noGrp="1"/>
          </p:cNvSpPr>
          <p:nvPr>
            <p:ph idx="1"/>
          </p:nvPr>
        </p:nvSpPr>
        <p:spPr/>
        <p:txBody>
          <a:bodyPr/>
          <a:lstStyle/>
          <a:p>
            <a:r>
              <a:rPr lang="en-US" dirty="0" smtClean="0"/>
              <a:t>25m dish in </a:t>
            </a:r>
            <a:r>
              <a:rPr lang="en-US" dirty="0" err="1" smtClean="0"/>
              <a:t>Raisting</a:t>
            </a:r>
            <a:r>
              <a:rPr lang="en-US" dirty="0" smtClean="0"/>
              <a:t>, Germany</a:t>
            </a:r>
          </a:p>
          <a:p>
            <a:pPr lvl="1"/>
            <a:r>
              <a:rPr lang="en-US" dirty="0" smtClean="0"/>
              <a:t>Student </a:t>
            </a:r>
            <a:r>
              <a:rPr lang="en-US" dirty="0" smtClean="0"/>
              <a:t>run</a:t>
            </a:r>
            <a:endParaRPr lang="en-US" dirty="0" smtClean="0"/>
          </a:p>
          <a:p>
            <a:r>
              <a:rPr lang="en-US" dirty="0" smtClean="0"/>
              <a:t>NOAA funded SBIR to look at ground networks for future space weather needs (L1, L5</a:t>
            </a:r>
            <a:r>
              <a:rPr lang="en-US" dirty="0" smtClean="0"/>
              <a:t>)</a:t>
            </a:r>
          </a:p>
          <a:p>
            <a:pPr lvl="1"/>
            <a:r>
              <a:rPr lang="en-US" dirty="0" smtClean="0"/>
              <a:t>Phase II of SBIR will investigate existing commercial station availability, capabilities, and costs.</a:t>
            </a:r>
            <a:endParaRPr lang="en-US" dirty="0"/>
          </a:p>
        </p:txBody>
      </p:sp>
    </p:spTree>
    <p:extLst>
      <p:ext uri="{BB962C8B-B14F-4D97-AF65-F5344CB8AC3E}">
        <p14:creationId xmlns:p14="http://schemas.microsoft.com/office/powerpoint/2010/main" val="191882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Promised for L5</a:t>
            </a:r>
            <a:endParaRPr lang="en-US" dirty="0"/>
          </a:p>
        </p:txBody>
      </p:sp>
      <p:sp>
        <p:nvSpPr>
          <p:cNvPr id="3" name="Content Placeholder 2"/>
          <p:cNvSpPr>
            <a:spLocks noGrp="1"/>
          </p:cNvSpPr>
          <p:nvPr>
            <p:ph idx="1"/>
          </p:nvPr>
        </p:nvSpPr>
        <p:spPr/>
        <p:txBody>
          <a:bodyPr/>
          <a:lstStyle/>
          <a:p>
            <a:r>
              <a:rPr lang="en-US" dirty="0" smtClean="0"/>
              <a:t>Well, ESA and UK Space will have to answer that question</a:t>
            </a:r>
          </a:p>
          <a:p>
            <a:r>
              <a:rPr lang="en-US" dirty="0" smtClean="0"/>
              <a:t>KSWC, as they did for ACE and STEREO, stands ready to build an antenna that meets requirements</a:t>
            </a:r>
          </a:p>
          <a:p>
            <a:endParaRPr lang="en-US" dirty="0"/>
          </a:p>
        </p:txBody>
      </p:sp>
    </p:spTree>
    <p:extLst>
      <p:ext uri="{BB962C8B-B14F-4D97-AF65-F5344CB8AC3E}">
        <p14:creationId xmlns:p14="http://schemas.microsoft.com/office/powerpoint/2010/main" val="1262280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for L5</a:t>
            </a:r>
            <a:endParaRPr lang="en-US" dirty="0"/>
          </a:p>
        </p:txBody>
      </p:sp>
      <p:sp>
        <p:nvSpPr>
          <p:cNvPr id="3" name="Content Placeholder 2"/>
          <p:cNvSpPr>
            <a:spLocks noGrp="1"/>
          </p:cNvSpPr>
          <p:nvPr>
            <p:ph idx="1"/>
          </p:nvPr>
        </p:nvSpPr>
        <p:spPr/>
        <p:txBody>
          <a:bodyPr/>
          <a:lstStyle/>
          <a:p>
            <a:r>
              <a:rPr lang="en-US" dirty="0" smtClean="0"/>
              <a:t>Depending on the real-time data volume, lots</a:t>
            </a:r>
          </a:p>
          <a:p>
            <a:pPr lvl="1"/>
            <a:r>
              <a:rPr lang="en-US" dirty="0" smtClean="0"/>
              <a:t>Borrow from STEREO?</a:t>
            </a:r>
          </a:p>
          <a:p>
            <a:pPr lvl="1"/>
            <a:r>
              <a:rPr lang="en-US" dirty="0" smtClean="0"/>
              <a:t>NOAA?</a:t>
            </a:r>
          </a:p>
          <a:p>
            <a:pPr lvl="2"/>
            <a:r>
              <a:rPr lang="en-US" dirty="0" smtClean="0"/>
              <a:t>Use SWAP 6.2.4</a:t>
            </a:r>
          </a:p>
          <a:p>
            <a:pPr lvl="2"/>
            <a:r>
              <a:rPr lang="en-US" dirty="0" smtClean="0"/>
              <a:t>Letter from </a:t>
            </a:r>
            <a:r>
              <a:rPr lang="en-US" dirty="0" err="1" smtClean="0"/>
              <a:t>Volz</a:t>
            </a:r>
            <a:r>
              <a:rPr lang="en-US" dirty="0" smtClean="0"/>
              <a:t> (NESDIS AA) to Rolf </a:t>
            </a:r>
            <a:r>
              <a:rPr lang="en-US" dirty="0" err="1" smtClean="0"/>
              <a:t>Densing</a:t>
            </a:r>
            <a:r>
              <a:rPr lang="en-US" dirty="0" smtClean="0"/>
              <a:t> (ESA</a:t>
            </a:r>
            <a:r>
              <a:rPr lang="en-US" dirty="0" smtClean="0"/>
              <a:t>)</a:t>
            </a:r>
          </a:p>
          <a:p>
            <a:pPr lvl="3"/>
            <a:r>
              <a:rPr lang="en-US" dirty="0" smtClean="0"/>
              <a:t>Potential partnership</a:t>
            </a:r>
            <a:endParaRPr lang="en-US" dirty="0" smtClean="0"/>
          </a:p>
          <a:p>
            <a:endParaRPr lang="en-US" dirty="0"/>
          </a:p>
        </p:txBody>
      </p:sp>
    </p:spTree>
    <p:extLst>
      <p:ext uri="{BB962C8B-B14F-4D97-AF65-F5344CB8AC3E}">
        <p14:creationId xmlns:p14="http://schemas.microsoft.com/office/powerpoint/2010/main" val="1527765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SWAP Report </a:t>
            </a:r>
            <a:r>
              <a:rPr lang="en-US" dirty="0" smtClean="0"/>
              <a:t>Recommendations</a:t>
            </a:r>
            <a:endParaRPr lang="en-US" dirty="0"/>
          </a:p>
        </p:txBody>
      </p:sp>
      <p:sp>
        <p:nvSpPr>
          <p:cNvPr id="3" name="Content Placeholder 2"/>
          <p:cNvSpPr>
            <a:spLocks noGrp="1"/>
          </p:cNvSpPr>
          <p:nvPr>
            <p:ph idx="1"/>
          </p:nvPr>
        </p:nvSpPr>
        <p:spPr/>
        <p:txBody>
          <a:bodyPr>
            <a:normAutofit fontScale="85000" lnSpcReduction="20000"/>
          </a:bodyPr>
          <a:lstStyle/>
          <a:p>
            <a:pPr lvl="0"/>
            <a:r>
              <a:rPr lang="en-GB" dirty="0"/>
              <a:t>Upgrades at Boulder</a:t>
            </a:r>
            <a:endParaRPr lang="en-US" sz="2400" dirty="0"/>
          </a:p>
          <a:p>
            <a:pPr lvl="1"/>
            <a:r>
              <a:rPr lang="en-GB" dirty="0" smtClean="0"/>
              <a:t>A </a:t>
            </a:r>
            <a:r>
              <a:rPr lang="en-GB" dirty="0"/>
              <a:t>new antenna to provide year-round coverage, even at higher bit rates.  For long term considerations, we suggest this be something that could handle downlinks from spacecraft at L1 or L5.  Preliminary estimates are that a dish of up to 15m might be required for L5.</a:t>
            </a:r>
            <a:endParaRPr lang="en-US" sz="2000" dirty="0"/>
          </a:p>
          <a:p>
            <a:pPr lvl="2"/>
            <a:r>
              <a:rPr lang="en-GB" dirty="0"/>
              <a:t>SWPC received a quote for a 13m dish in 2014 for $1.01M</a:t>
            </a:r>
            <a:endParaRPr lang="en-US" sz="1800" dirty="0"/>
          </a:p>
          <a:p>
            <a:pPr lvl="2"/>
            <a:r>
              <a:rPr lang="en-GB" dirty="0"/>
              <a:t>Two antennas would provide necessary redundancy</a:t>
            </a:r>
            <a:endParaRPr lang="en-US" sz="1800" dirty="0"/>
          </a:p>
          <a:p>
            <a:pPr lvl="0"/>
            <a:r>
              <a:rPr lang="en-GB" dirty="0" smtClean="0"/>
              <a:t>Upgrades </a:t>
            </a:r>
            <a:r>
              <a:rPr lang="en-GB" dirty="0"/>
              <a:t>at WCDAS</a:t>
            </a:r>
            <a:endParaRPr lang="en-US" sz="2400" dirty="0"/>
          </a:p>
          <a:p>
            <a:pPr lvl="1"/>
            <a:r>
              <a:rPr lang="en-GB" dirty="0"/>
              <a:t>An additional antenna capable of uplink and downlink that can handle L1 and at least downlink of data from an L5 mission.</a:t>
            </a:r>
            <a:endParaRPr lang="en-US" sz="2000" dirty="0"/>
          </a:p>
          <a:p>
            <a:pPr lvl="2"/>
            <a:r>
              <a:rPr lang="en-GB" dirty="0"/>
              <a:t>This would enable redundancy within WCDAS as well as provide potential support to an international L5 mission.</a:t>
            </a:r>
            <a:endParaRPr lang="en-US" sz="1800" dirty="0"/>
          </a:p>
          <a:p>
            <a:pPr lvl="0"/>
            <a:r>
              <a:rPr lang="en-GB" dirty="0"/>
              <a:t>Upgrades at FCDAS</a:t>
            </a:r>
            <a:endParaRPr lang="en-US" sz="2400" dirty="0"/>
          </a:p>
          <a:p>
            <a:pPr lvl="1"/>
            <a:r>
              <a:rPr lang="en-GB" dirty="0"/>
              <a:t>A new antenna capable of uplink and downlink that can handle L1 and at least downlink of data from an L5 mission.  This would ensure that should WCDAS go down, both GOES and the L1 mission could be tracked from FCDAS.</a:t>
            </a:r>
            <a:endParaRPr lang="en-US" sz="2000" dirty="0"/>
          </a:p>
          <a:p>
            <a:endParaRPr lang="en-US" dirty="0"/>
          </a:p>
        </p:txBody>
      </p:sp>
    </p:spTree>
    <p:extLst>
      <p:ext uri="{BB962C8B-B14F-4D97-AF65-F5344CB8AC3E}">
        <p14:creationId xmlns:p14="http://schemas.microsoft.com/office/powerpoint/2010/main" val="4272101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Ground data processing will be covered in the next talk</a:t>
            </a:r>
          </a:p>
          <a:p>
            <a:r>
              <a:rPr lang="en-US" dirty="0" smtClean="0"/>
              <a:t>ESA ground station network in the subsequent talk</a:t>
            </a:r>
          </a:p>
          <a:p>
            <a:r>
              <a:rPr lang="en-US" dirty="0" smtClean="0"/>
              <a:t>I’m only addressing what is used for existing RTSW or Beacon networks</a:t>
            </a:r>
            <a:endParaRPr lang="en-US" dirty="0"/>
          </a:p>
          <a:p>
            <a:r>
              <a:rPr lang="en-US" dirty="0" smtClean="0"/>
              <a:t>Begin with a review of existing ‘operational’ (</a:t>
            </a:r>
            <a:r>
              <a:rPr lang="en-US" i="1" dirty="0" smtClean="0"/>
              <a:t>i.e.</a:t>
            </a:r>
            <a:r>
              <a:rPr lang="en-US" dirty="0" smtClean="0"/>
              <a:t> 24x7 networks)</a:t>
            </a:r>
          </a:p>
          <a:p>
            <a:pPr lvl="1"/>
            <a:r>
              <a:rPr lang="en-US" dirty="0" smtClean="0"/>
              <a:t>ACE/DSCOVR - RTSW</a:t>
            </a:r>
          </a:p>
          <a:p>
            <a:pPr lvl="1"/>
            <a:r>
              <a:rPr lang="en-US" dirty="0" smtClean="0"/>
              <a:t>STEREO</a:t>
            </a:r>
          </a:p>
          <a:p>
            <a:r>
              <a:rPr lang="en-US" dirty="0" smtClean="0"/>
              <a:t>What is promised for the future</a:t>
            </a:r>
          </a:p>
          <a:p>
            <a:r>
              <a:rPr lang="en-US" dirty="0" smtClean="0"/>
              <a:t>What is proposed for the future</a:t>
            </a:r>
            <a:endParaRPr lang="en-US" dirty="0"/>
          </a:p>
        </p:txBody>
      </p:sp>
    </p:spTree>
    <p:extLst>
      <p:ext uri="{BB962C8B-B14F-4D97-AF65-F5344CB8AC3E}">
        <p14:creationId xmlns:p14="http://schemas.microsoft.com/office/powerpoint/2010/main" val="267152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Real-Time Solar Wind Network</a:t>
            </a:r>
            <a:endParaRPr lang="en-US" dirty="0"/>
          </a:p>
        </p:txBody>
      </p:sp>
      <p:sp>
        <p:nvSpPr>
          <p:cNvPr id="3" name="Content Placeholder 2"/>
          <p:cNvSpPr>
            <a:spLocks noGrp="1"/>
          </p:cNvSpPr>
          <p:nvPr>
            <p:ph idx="1"/>
          </p:nvPr>
        </p:nvSpPr>
        <p:spPr/>
        <p:txBody>
          <a:bodyPr>
            <a:normAutofit lnSpcReduction="10000"/>
          </a:bodyPr>
          <a:lstStyle/>
          <a:p>
            <a:r>
              <a:rPr lang="en-US" dirty="0" smtClean="0"/>
              <a:t>Real-Time Solar Wind (RTSW) given that name by </a:t>
            </a:r>
            <a:r>
              <a:rPr lang="en-US" dirty="0" err="1" smtClean="0"/>
              <a:t>Zwickl</a:t>
            </a:r>
            <a:r>
              <a:rPr lang="en-US" dirty="0" smtClean="0"/>
              <a:t> </a:t>
            </a:r>
            <a:r>
              <a:rPr lang="en-US" i="1" dirty="0" smtClean="0"/>
              <a:t>et al. </a:t>
            </a:r>
            <a:r>
              <a:rPr lang="en-US" dirty="0" smtClean="0"/>
              <a:t>(1998)</a:t>
            </a:r>
          </a:p>
          <a:p>
            <a:r>
              <a:rPr lang="en-US" dirty="0" smtClean="0"/>
              <a:t>Began in 1998 for the purpose of providing ACE data in real-time</a:t>
            </a:r>
          </a:p>
          <a:p>
            <a:pPr lvl="1"/>
            <a:r>
              <a:rPr lang="en-US" dirty="0" smtClean="0"/>
              <a:t>ACE began the era of ‘space weather beacons’</a:t>
            </a:r>
          </a:p>
          <a:p>
            <a:pPr lvl="1"/>
            <a:r>
              <a:rPr lang="en-US" dirty="0" smtClean="0"/>
              <a:t>RTSW now is used to reference any real-time, continuous solar wind data stream</a:t>
            </a:r>
          </a:p>
          <a:p>
            <a:r>
              <a:rPr lang="en-US" dirty="0" smtClean="0"/>
              <a:t>Original partners were ISRO (India); RAL (UK); NICT (Japan); and NOAA (Boulder)</a:t>
            </a:r>
          </a:p>
          <a:p>
            <a:pPr lvl="1"/>
            <a:r>
              <a:rPr lang="en-US" dirty="0" smtClean="0"/>
              <a:t>ISRO dropped out very early on</a:t>
            </a:r>
          </a:p>
          <a:p>
            <a:pPr lvl="1"/>
            <a:r>
              <a:rPr lang="en-US" dirty="0" smtClean="0"/>
              <a:t>RAL replaced by Germany (DLR) in 2009</a:t>
            </a:r>
          </a:p>
          <a:p>
            <a:pPr lvl="1"/>
            <a:r>
              <a:rPr lang="en-US" dirty="0" smtClean="0"/>
              <a:t>Korea (KSWC) added in 2012</a:t>
            </a:r>
          </a:p>
          <a:p>
            <a:r>
              <a:rPr lang="en-US" dirty="0" smtClean="0"/>
              <a:t>Main issue with RTSW is it is a northern hemisphere network.</a:t>
            </a:r>
          </a:p>
          <a:p>
            <a:pPr lvl="1"/>
            <a:endParaRPr lang="en-US" dirty="0"/>
          </a:p>
        </p:txBody>
      </p:sp>
    </p:spTree>
    <p:extLst>
      <p:ext uri="{BB962C8B-B14F-4D97-AF65-F5344CB8AC3E}">
        <p14:creationId xmlns:p14="http://schemas.microsoft.com/office/powerpoint/2010/main" val="1110348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dirty="0" err="1" smtClean="0">
                <a:latin typeface="Arial" panose="020B0604020202020204" pitchFamily="34" charset="0"/>
                <a:cs typeface="Arial" panose="020B0604020202020204" pitchFamily="34" charset="0"/>
              </a:rPr>
              <a:t>RTSWnet</a:t>
            </a:r>
            <a:r>
              <a:rPr lang="en-US" sz="2400" dirty="0" smtClean="0">
                <a:latin typeface="Arial" panose="020B0604020202020204" pitchFamily="34" charset="0"/>
                <a:cs typeface="Arial" panose="020B0604020202020204" pitchFamily="34" charset="0"/>
              </a:rPr>
              <a:t>/NOAA</a:t>
            </a:r>
            <a:endParaRPr lang="en-US" sz="2400" dirty="0">
              <a:latin typeface="Arial" panose="020B0604020202020204" pitchFamily="34" charset="0"/>
              <a:cs typeface="Arial" panose="020B0604020202020204" pitchFamily="34" charset="0"/>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42906" y="1600201"/>
            <a:ext cx="8991598" cy="4495799"/>
          </a:xfrm>
        </p:spPr>
      </p:pic>
      <p:pic>
        <p:nvPicPr>
          <p:cNvPr id="8"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4170" y="2362201"/>
            <a:ext cx="327507" cy="327507"/>
          </a:xfrm>
          <a:prstGeom prst="rect">
            <a:avLst/>
          </a:prstGeom>
          <a:solidFill>
            <a:srgbClr val="002060"/>
          </a:solidFill>
        </p:spPr>
      </p:pic>
      <p:pic>
        <p:nvPicPr>
          <p:cNvPr id="9"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95970" y="2895601"/>
            <a:ext cx="327507" cy="327507"/>
          </a:xfrm>
          <a:prstGeom prst="rect">
            <a:avLst/>
          </a:prstGeom>
          <a:solidFill>
            <a:srgbClr val="002060"/>
          </a:solidFill>
        </p:spPr>
      </p:pic>
      <p:pic>
        <p:nvPicPr>
          <p:cNvPr id="10"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00770" y="2796694"/>
            <a:ext cx="327507" cy="327507"/>
          </a:xfrm>
          <a:prstGeom prst="rect">
            <a:avLst/>
          </a:prstGeom>
          <a:solidFill>
            <a:srgbClr val="002060"/>
          </a:solidFill>
        </p:spPr>
      </p:pic>
      <p:pic>
        <p:nvPicPr>
          <p:cNvPr id="11"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60877" y="2796694"/>
            <a:ext cx="327507" cy="327507"/>
          </a:xfrm>
          <a:prstGeom prst="rect">
            <a:avLst/>
          </a:prstGeom>
          <a:solidFill>
            <a:srgbClr val="57EC34"/>
          </a:solidFill>
        </p:spPr>
      </p:pic>
      <p:pic>
        <p:nvPicPr>
          <p:cNvPr id="12"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75077" y="2720494"/>
            <a:ext cx="327507" cy="327507"/>
          </a:xfrm>
          <a:prstGeom prst="rect">
            <a:avLst/>
          </a:prstGeom>
          <a:solidFill>
            <a:srgbClr val="002060"/>
          </a:solidFill>
        </p:spPr>
      </p:pic>
      <p:sp>
        <p:nvSpPr>
          <p:cNvPr id="7" name="Rounded Rectangular Callout 6"/>
          <p:cNvSpPr/>
          <p:nvPr/>
        </p:nvSpPr>
        <p:spPr>
          <a:xfrm>
            <a:off x="3070276" y="2362200"/>
            <a:ext cx="1143000" cy="304800"/>
          </a:xfrm>
          <a:prstGeom prst="wedgeRoundRectCallout">
            <a:avLst/>
          </a:prstGeom>
          <a:solidFill>
            <a:schemeClr val="tx1">
              <a:alpha val="6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BLDR </a:t>
            </a:r>
            <a:r>
              <a:rPr lang="en-US" sz="1400" dirty="0" smtClean="0"/>
              <a:t>(6m)</a:t>
            </a:r>
            <a:endParaRPr lang="en-US" sz="1100" dirty="0"/>
          </a:p>
        </p:txBody>
      </p:sp>
      <p:sp>
        <p:nvSpPr>
          <p:cNvPr id="18" name="Rounded Rectangular Callout 17"/>
          <p:cNvSpPr/>
          <p:nvPr/>
        </p:nvSpPr>
        <p:spPr>
          <a:xfrm>
            <a:off x="6042076" y="1981200"/>
            <a:ext cx="1143000" cy="304800"/>
          </a:xfrm>
          <a:prstGeom prst="wedgeRoundRectCallout">
            <a:avLst/>
          </a:prstGeom>
          <a:solidFill>
            <a:schemeClr val="tx1">
              <a:alpha val="6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DLR (6m)</a:t>
            </a:r>
            <a:endParaRPr lang="en-US" sz="1200" dirty="0"/>
          </a:p>
        </p:txBody>
      </p:sp>
      <p:sp>
        <p:nvSpPr>
          <p:cNvPr id="19" name="Rounded Rectangular Callout 18"/>
          <p:cNvSpPr/>
          <p:nvPr/>
        </p:nvSpPr>
        <p:spPr>
          <a:xfrm>
            <a:off x="9318676" y="2438400"/>
            <a:ext cx="1143000" cy="304800"/>
          </a:xfrm>
          <a:prstGeom prst="wedgeRoundRectCallout">
            <a:avLst/>
          </a:prstGeom>
          <a:solidFill>
            <a:schemeClr val="tx1">
              <a:alpha val="6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NICT (11m)</a:t>
            </a:r>
            <a:endParaRPr lang="en-US" sz="1200" dirty="0"/>
          </a:p>
        </p:txBody>
      </p:sp>
      <p:sp>
        <p:nvSpPr>
          <p:cNvPr id="21" name="Rounded Rectangular Callout 20"/>
          <p:cNvSpPr/>
          <p:nvPr/>
        </p:nvSpPr>
        <p:spPr>
          <a:xfrm>
            <a:off x="9013875" y="3276600"/>
            <a:ext cx="1239253" cy="304800"/>
          </a:xfrm>
          <a:prstGeom prst="wedgeRoundRectCallout">
            <a:avLst>
              <a:gd name="adj1" fmla="val -21675"/>
              <a:gd name="adj2" fmla="val -76447"/>
              <a:gd name="adj3" fmla="val 16667"/>
            </a:avLst>
          </a:prstGeom>
          <a:solidFill>
            <a:schemeClr val="tx1">
              <a:alpha val="6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KSWC (13m)</a:t>
            </a:r>
            <a:endParaRPr lang="en-US" sz="1050" dirty="0"/>
          </a:p>
        </p:txBody>
      </p:sp>
      <p:pic>
        <p:nvPicPr>
          <p:cNvPr id="24"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1" y="815494"/>
            <a:ext cx="327507" cy="327507"/>
          </a:xfrm>
          <a:prstGeom prst="rect">
            <a:avLst/>
          </a:prstGeom>
          <a:solidFill>
            <a:srgbClr val="002060"/>
          </a:solidFill>
        </p:spPr>
      </p:pic>
      <p:sp>
        <p:nvSpPr>
          <p:cNvPr id="17" name="TextBox 16"/>
          <p:cNvSpPr txBox="1"/>
          <p:nvPr/>
        </p:nvSpPr>
        <p:spPr>
          <a:xfrm>
            <a:off x="3200400" y="762000"/>
            <a:ext cx="1034066" cy="369332"/>
          </a:xfrm>
          <a:prstGeom prst="rect">
            <a:avLst/>
          </a:prstGeom>
          <a:noFill/>
        </p:spPr>
        <p:txBody>
          <a:bodyPr wrap="none" rtlCol="0">
            <a:spAutoFit/>
          </a:bodyPr>
          <a:lstStyle/>
          <a:p>
            <a:r>
              <a:rPr lang="en-US" dirty="0" err="1"/>
              <a:t>RTSWnet</a:t>
            </a:r>
            <a:endParaRPr lang="en-US" dirty="0"/>
          </a:p>
        </p:txBody>
      </p:sp>
      <p:sp>
        <p:nvSpPr>
          <p:cNvPr id="32" name="Rounded Rectangular Callout 31"/>
          <p:cNvSpPr/>
          <p:nvPr/>
        </p:nvSpPr>
        <p:spPr>
          <a:xfrm>
            <a:off x="3840298" y="3209193"/>
            <a:ext cx="1407694" cy="331179"/>
          </a:xfrm>
          <a:prstGeom prst="wedgeRoundRectCallout">
            <a:avLst>
              <a:gd name="adj1" fmla="val -20833"/>
              <a:gd name="adj2" fmla="val -73996"/>
              <a:gd name="adj3" fmla="val 16667"/>
            </a:avLst>
          </a:prstGeom>
          <a:solidFill>
            <a:schemeClr val="tx1">
              <a:alpha val="61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WCDAS (18m)</a:t>
            </a:r>
            <a:endParaRPr lang="en-US" sz="1200" dirty="0"/>
          </a:p>
        </p:txBody>
      </p:sp>
      <p:pic>
        <p:nvPicPr>
          <p:cNvPr id="33"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75551" y="1240603"/>
            <a:ext cx="327507" cy="327507"/>
          </a:xfrm>
          <a:prstGeom prst="rect">
            <a:avLst/>
          </a:prstGeom>
          <a:solidFill>
            <a:srgbClr val="57EC34"/>
          </a:solidFill>
        </p:spPr>
      </p:pic>
      <p:sp>
        <p:nvSpPr>
          <p:cNvPr id="34" name="TextBox 33"/>
          <p:cNvSpPr txBox="1"/>
          <p:nvPr/>
        </p:nvSpPr>
        <p:spPr>
          <a:xfrm>
            <a:off x="3196388" y="1203162"/>
            <a:ext cx="749564" cy="369332"/>
          </a:xfrm>
          <a:prstGeom prst="rect">
            <a:avLst/>
          </a:prstGeom>
          <a:noFill/>
        </p:spPr>
        <p:txBody>
          <a:bodyPr wrap="none" rtlCol="0">
            <a:spAutoFit/>
          </a:bodyPr>
          <a:lstStyle/>
          <a:p>
            <a:r>
              <a:rPr lang="en-US" dirty="0" smtClean="0"/>
              <a:t>NOAA</a:t>
            </a:r>
            <a:endParaRPr lang="en-US" dirty="0"/>
          </a:p>
        </p:txBody>
      </p:sp>
      <p:pic>
        <p:nvPicPr>
          <p:cNvPr id="35" name="Picture 2" descr="C:\Users\doug.biesecker.SWPC\AppData\Local\Microsoft\Windows\Temporary Internet Files\Content.IE5\RA3RY6ET\MC900335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11494" y="2275322"/>
            <a:ext cx="327507" cy="327507"/>
          </a:xfrm>
          <a:prstGeom prst="rect">
            <a:avLst/>
          </a:prstGeom>
          <a:solidFill>
            <a:srgbClr val="57EC34"/>
          </a:solidFill>
        </p:spPr>
      </p:pic>
      <p:sp>
        <p:nvSpPr>
          <p:cNvPr id="36" name="Rounded Rectangular Callout 35"/>
          <p:cNvSpPr/>
          <p:nvPr/>
        </p:nvSpPr>
        <p:spPr>
          <a:xfrm>
            <a:off x="1790915" y="1857640"/>
            <a:ext cx="1407694" cy="331179"/>
          </a:xfrm>
          <a:prstGeom prst="wedgeRoundRectCallout">
            <a:avLst>
              <a:gd name="adj1" fmla="val -21688"/>
              <a:gd name="adj2" fmla="val 71322"/>
              <a:gd name="adj3" fmla="val 16667"/>
            </a:avLst>
          </a:prstGeom>
          <a:solidFill>
            <a:schemeClr val="tx1">
              <a:alpha val="61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F</a:t>
            </a:r>
            <a:r>
              <a:rPr lang="en-US" sz="1600" dirty="0" smtClean="0"/>
              <a:t>CDAS (21m)</a:t>
            </a:r>
            <a:endParaRPr lang="en-US" sz="1200" dirty="0"/>
          </a:p>
        </p:txBody>
      </p:sp>
    </p:spTree>
    <p:extLst>
      <p:ext uri="{BB962C8B-B14F-4D97-AF65-F5344CB8AC3E}">
        <p14:creationId xmlns:p14="http://schemas.microsoft.com/office/powerpoint/2010/main" val="10487015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L1 Tracking</a:t>
            </a:r>
            <a:endParaRPr lang="en-US" dirty="0"/>
          </a:p>
        </p:txBody>
      </p:sp>
      <p:sp>
        <p:nvSpPr>
          <p:cNvPr id="4" name="Text Placeholder 3"/>
          <p:cNvSpPr>
            <a:spLocks noGrp="1"/>
          </p:cNvSpPr>
          <p:nvPr>
            <p:ph type="body" idx="1"/>
          </p:nvPr>
        </p:nvSpPr>
        <p:spPr/>
        <p:txBody>
          <a:bodyPr/>
          <a:lstStyle/>
          <a:p>
            <a:pPr algn="ctr"/>
            <a:r>
              <a:rPr lang="en-US" dirty="0" smtClean="0"/>
              <a:t>ACE</a:t>
            </a:r>
            <a:endParaRPr lang="en-US" dirty="0"/>
          </a:p>
        </p:txBody>
      </p:sp>
      <p:sp>
        <p:nvSpPr>
          <p:cNvPr id="5" name="Content Placeholder 4"/>
          <p:cNvSpPr>
            <a:spLocks noGrp="1"/>
          </p:cNvSpPr>
          <p:nvPr>
            <p:ph sz="half" idx="2"/>
          </p:nvPr>
        </p:nvSpPr>
        <p:spPr/>
        <p:txBody>
          <a:bodyPr>
            <a:normAutofit fontScale="92500" lnSpcReduction="10000"/>
          </a:bodyPr>
          <a:lstStyle/>
          <a:p>
            <a:r>
              <a:rPr lang="en-US" dirty="0" smtClean="0"/>
              <a:t>S-band (2278 MHz)</a:t>
            </a:r>
          </a:p>
          <a:p>
            <a:r>
              <a:rPr lang="en-US" dirty="0" smtClean="0"/>
              <a:t>434 bps</a:t>
            </a:r>
          </a:p>
          <a:p>
            <a:r>
              <a:rPr lang="en-US" dirty="0" smtClean="0"/>
              <a:t>Range ~1.5E6 km</a:t>
            </a:r>
          </a:p>
          <a:p>
            <a:r>
              <a:rPr lang="en-US" dirty="0" smtClean="0"/>
              <a:t>Convolutional coding </a:t>
            </a:r>
          </a:p>
          <a:p>
            <a:pPr lvl="1"/>
            <a:r>
              <a:rPr lang="en-US" dirty="0" smtClean="0"/>
              <a:t>Rate=1/2</a:t>
            </a:r>
          </a:p>
          <a:p>
            <a:pPr lvl="1"/>
            <a:r>
              <a:rPr lang="en-US" dirty="0" smtClean="0"/>
              <a:t>Reed-Solomon Error Correction</a:t>
            </a:r>
          </a:p>
          <a:p>
            <a:endParaRPr lang="en-US" dirty="0"/>
          </a:p>
          <a:p>
            <a:r>
              <a:rPr lang="en-US" dirty="0" smtClean="0"/>
              <a:t>Dishes as small as 3m have been used</a:t>
            </a:r>
            <a:endParaRPr lang="en-US" dirty="0"/>
          </a:p>
        </p:txBody>
      </p:sp>
      <p:sp>
        <p:nvSpPr>
          <p:cNvPr id="6" name="Text Placeholder 5"/>
          <p:cNvSpPr>
            <a:spLocks noGrp="1"/>
          </p:cNvSpPr>
          <p:nvPr>
            <p:ph type="body" sz="quarter" idx="3"/>
          </p:nvPr>
        </p:nvSpPr>
        <p:spPr/>
        <p:txBody>
          <a:bodyPr/>
          <a:lstStyle/>
          <a:p>
            <a:pPr algn="ctr"/>
            <a:r>
              <a:rPr lang="en-US" dirty="0" smtClean="0"/>
              <a:t>DSCOVR</a:t>
            </a:r>
            <a:endParaRPr lang="en-US" dirty="0"/>
          </a:p>
        </p:txBody>
      </p:sp>
      <p:sp>
        <p:nvSpPr>
          <p:cNvPr id="7" name="Content Placeholder 6"/>
          <p:cNvSpPr>
            <a:spLocks noGrp="1"/>
          </p:cNvSpPr>
          <p:nvPr>
            <p:ph sz="quarter" idx="4"/>
          </p:nvPr>
        </p:nvSpPr>
        <p:spPr/>
        <p:txBody>
          <a:bodyPr>
            <a:normAutofit fontScale="92500" lnSpcReduction="20000"/>
          </a:bodyPr>
          <a:lstStyle/>
          <a:p>
            <a:r>
              <a:rPr lang="en-US" dirty="0" smtClean="0"/>
              <a:t>S-band (2215 MHz)</a:t>
            </a:r>
          </a:p>
          <a:p>
            <a:r>
              <a:rPr lang="en-US" dirty="0" smtClean="0"/>
              <a:t>20 kbps (138 kbps high rate)</a:t>
            </a:r>
          </a:p>
          <a:p>
            <a:r>
              <a:rPr lang="en-US" dirty="0" smtClean="0"/>
              <a:t>Range ~1.5E6 km</a:t>
            </a:r>
          </a:p>
          <a:p>
            <a:r>
              <a:rPr lang="en-US" dirty="0" smtClean="0"/>
              <a:t>Convolutional coding</a:t>
            </a:r>
          </a:p>
          <a:p>
            <a:pPr lvl="1"/>
            <a:r>
              <a:rPr lang="en-US" dirty="0" smtClean="0"/>
              <a:t>Rate = ½</a:t>
            </a:r>
          </a:p>
          <a:p>
            <a:pPr lvl="1"/>
            <a:r>
              <a:rPr lang="en-US" dirty="0" smtClean="0"/>
              <a:t>Reed-Solomon Error Correction</a:t>
            </a:r>
          </a:p>
          <a:p>
            <a:endParaRPr lang="en-US" dirty="0"/>
          </a:p>
          <a:p>
            <a:r>
              <a:rPr lang="en-US" dirty="0" smtClean="0"/>
              <a:t>Dishes of 6m have plenty of margin</a:t>
            </a:r>
          </a:p>
          <a:p>
            <a:pPr lvl="1"/>
            <a:r>
              <a:rPr lang="en-US" dirty="0" smtClean="0"/>
              <a:t>In fact, Boulder’s 6m dish regularly receives the 138 kbps high rate</a:t>
            </a:r>
            <a:endParaRPr lang="en-US" dirty="0"/>
          </a:p>
        </p:txBody>
      </p:sp>
    </p:spTree>
    <p:extLst>
      <p:ext uri="{BB962C8B-B14F-4D97-AF65-F5344CB8AC3E}">
        <p14:creationId xmlns:p14="http://schemas.microsoft.com/office/powerpoint/2010/main" val="691751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DSCOVR Tracking</a:t>
            </a:r>
            <a:endParaRPr lang="en-US" dirty="0"/>
          </a:p>
        </p:txBody>
      </p:sp>
      <p:sp>
        <p:nvSpPr>
          <p:cNvPr id="3" name="Content Placeholder 2"/>
          <p:cNvSpPr>
            <a:spLocks noGrp="1"/>
          </p:cNvSpPr>
          <p:nvPr>
            <p:ph idx="1"/>
          </p:nvPr>
        </p:nvSpPr>
        <p:spPr/>
        <p:txBody>
          <a:bodyPr>
            <a:normAutofit lnSpcReduction="10000"/>
          </a:bodyPr>
          <a:lstStyle/>
          <a:p>
            <a:r>
              <a:rPr lang="en-US" dirty="0" smtClean="0"/>
              <a:t>Asia</a:t>
            </a:r>
          </a:p>
          <a:p>
            <a:pPr lvl="1"/>
            <a:r>
              <a:rPr lang="en-US" dirty="0" smtClean="0"/>
              <a:t>National Institute of Information and Communications Technology (JAPAN)</a:t>
            </a:r>
          </a:p>
          <a:p>
            <a:pPr lvl="1"/>
            <a:r>
              <a:rPr lang="en-US" dirty="0" smtClean="0"/>
              <a:t>Korean Space Weather Center</a:t>
            </a:r>
          </a:p>
          <a:p>
            <a:r>
              <a:rPr lang="en-US" dirty="0" smtClean="0"/>
              <a:t>Europe</a:t>
            </a:r>
          </a:p>
          <a:p>
            <a:pPr lvl="1"/>
            <a:r>
              <a:rPr lang="en-US" dirty="0" smtClean="0"/>
              <a:t>German Aerospace Center</a:t>
            </a:r>
          </a:p>
          <a:p>
            <a:r>
              <a:rPr lang="en-US" dirty="0" smtClean="0"/>
              <a:t>Americas</a:t>
            </a:r>
          </a:p>
          <a:p>
            <a:pPr lvl="1"/>
            <a:r>
              <a:rPr lang="en-US" dirty="0" smtClean="0"/>
              <a:t>NOAA Wallops Island VA</a:t>
            </a:r>
          </a:p>
          <a:p>
            <a:pPr lvl="1"/>
            <a:r>
              <a:rPr lang="en-US" dirty="0" smtClean="0"/>
              <a:t>NOAA Boulder, CO</a:t>
            </a:r>
          </a:p>
          <a:p>
            <a:pPr lvl="1"/>
            <a:r>
              <a:rPr lang="en-US" dirty="0" smtClean="0"/>
              <a:t>NOAA Fairbanks, AK</a:t>
            </a:r>
          </a:p>
          <a:p>
            <a:pPr lvl="1"/>
            <a:r>
              <a:rPr lang="en-US" dirty="0" smtClean="0"/>
              <a:t>Johns Hopkins University Applied Physics Laboratory (as needed)</a:t>
            </a:r>
          </a:p>
          <a:p>
            <a:r>
              <a:rPr lang="en-US" dirty="0" smtClean="0"/>
              <a:t>US Air Force provides tracking as needed.</a:t>
            </a:r>
            <a:endParaRPr lang="en-US" dirty="0"/>
          </a:p>
        </p:txBody>
      </p:sp>
    </p:spTree>
    <p:extLst>
      <p:ext uri="{BB962C8B-B14F-4D97-AF65-F5344CB8AC3E}">
        <p14:creationId xmlns:p14="http://schemas.microsoft.com/office/powerpoint/2010/main" val="1950017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DSCOVR tracking</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46407" y="1825625"/>
            <a:ext cx="7699185" cy="4351338"/>
          </a:xfrm>
        </p:spPr>
      </p:pic>
    </p:spTree>
    <p:extLst>
      <p:ext uri="{BB962C8B-B14F-4D97-AF65-F5344CB8AC3E}">
        <p14:creationId xmlns:p14="http://schemas.microsoft.com/office/powerpoint/2010/main" val="793962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ACE tracking</a:t>
            </a:r>
            <a:endParaRPr lang="en-US"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200" y="2009257"/>
            <a:ext cx="5181600" cy="3984074"/>
          </a:xfrm>
        </p:spPr>
      </p:pic>
      <p:sp>
        <p:nvSpPr>
          <p:cNvPr id="4" name="Content Placeholder 3"/>
          <p:cNvSpPr>
            <a:spLocks noGrp="1"/>
          </p:cNvSpPr>
          <p:nvPr>
            <p:ph sz="half" idx="2"/>
          </p:nvPr>
        </p:nvSpPr>
        <p:spPr/>
        <p:txBody>
          <a:bodyPr/>
          <a:lstStyle/>
          <a:p>
            <a:r>
              <a:rPr lang="en-US" dirty="0" smtClean="0"/>
              <a:t>DLR (German Aerospace)</a:t>
            </a:r>
          </a:p>
          <a:p>
            <a:r>
              <a:rPr lang="en-US" dirty="0" smtClean="0"/>
              <a:t>Kiel </a:t>
            </a:r>
            <a:r>
              <a:rPr lang="en-US" dirty="0" smtClean="0"/>
              <a:t>(a STEREO tracking partner</a:t>
            </a:r>
            <a:r>
              <a:rPr lang="en-US" dirty="0" smtClean="0"/>
              <a:t>)</a:t>
            </a:r>
          </a:p>
          <a:p>
            <a:r>
              <a:rPr lang="en-US" dirty="0" smtClean="0"/>
              <a:t>NOAA Wallops</a:t>
            </a:r>
          </a:p>
          <a:p>
            <a:r>
              <a:rPr lang="en-US" dirty="0" smtClean="0"/>
              <a:t>NASA DSN</a:t>
            </a:r>
          </a:p>
          <a:p>
            <a:endParaRPr lang="en-US" dirty="0"/>
          </a:p>
          <a:p>
            <a:r>
              <a:rPr lang="en-US" dirty="0" smtClean="0"/>
              <a:t>And all DSCOVR stations can track ACE if needed</a:t>
            </a:r>
            <a:endParaRPr lang="en-US" dirty="0" smtClean="0"/>
          </a:p>
        </p:txBody>
      </p:sp>
    </p:spTree>
    <p:extLst>
      <p:ext uri="{BB962C8B-B14F-4D97-AF65-F5344CB8AC3E}">
        <p14:creationId xmlns:p14="http://schemas.microsoft.com/office/powerpoint/2010/main" val="1801759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STEREO Tracking</a:t>
            </a:r>
            <a:endParaRPr lang="en-US" dirty="0"/>
          </a:p>
        </p:txBody>
      </p:sp>
      <p:sp>
        <p:nvSpPr>
          <p:cNvPr id="5" name="Content Placeholder 4"/>
          <p:cNvSpPr>
            <a:spLocks noGrp="1"/>
          </p:cNvSpPr>
          <p:nvPr>
            <p:ph sz="half" idx="2"/>
          </p:nvPr>
        </p:nvSpPr>
        <p:spPr>
          <a:xfrm>
            <a:off x="1346225" y="1562540"/>
            <a:ext cx="8768446" cy="4725718"/>
          </a:xfrm>
        </p:spPr>
        <p:txBody>
          <a:bodyPr>
            <a:normAutofit/>
          </a:bodyPr>
          <a:lstStyle/>
          <a:p>
            <a:r>
              <a:rPr lang="en-US" dirty="0"/>
              <a:t>X</a:t>
            </a:r>
            <a:r>
              <a:rPr lang="en-US" dirty="0" smtClean="0"/>
              <a:t>-band (8443 MHz)</a:t>
            </a:r>
          </a:p>
          <a:p>
            <a:r>
              <a:rPr lang="en-US" dirty="0" smtClean="0"/>
              <a:t>633 bps</a:t>
            </a:r>
          </a:p>
          <a:p>
            <a:r>
              <a:rPr lang="en-US" dirty="0" smtClean="0"/>
              <a:t>Range ~1.3E8 km</a:t>
            </a:r>
          </a:p>
          <a:p>
            <a:r>
              <a:rPr lang="en-US" dirty="0" smtClean="0"/>
              <a:t>Turbo* encoding </a:t>
            </a:r>
          </a:p>
          <a:p>
            <a:pPr lvl="1"/>
            <a:r>
              <a:rPr lang="en-US" dirty="0" smtClean="0"/>
              <a:t>Rate=1/6</a:t>
            </a:r>
          </a:p>
          <a:p>
            <a:pPr lvl="1"/>
            <a:r>
              <a:rPr lang="en-US" dirty="0" smtClean="0"/>
              <a:t>Reed-Solomon Error Correction</a:t>
            </a:r>
          </a:p>
          <a:p>
            <a:pPr marL="0" indent="0">
              <a:buNone/>
            </a:pPr>
            <a:r>
              <a:rPr lang="en-US" dirty="0" smtClean="0"/>
              <a:t>* Turbo was patented  by France Telecom.  Patents have expired</a:t>
            </a:r>
            <a:r>
              <a:rPr lang="en-US" dirty="0" smtClean="0"/>
              <a:t>.  That means I deal with few lawyers than I used to.</a:t>
            </a:r>
            <a:endParaRPr lang="en-US" dirty="0"/>
          </a:p>
        </p:txBody>
      </p:sp>
    </p:spTree>
    <p:extLst>
      <p:ext uri="{BB962C8B-B14F-4D97-AF65-F5344CB8AC3E}">
        <p14:creationId xmlns:p14="http://schemas.microsoft.com/office/powerpoint/2010/main" val="271862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525</TotalTime>
  <Words>786</Words>
  <Application>Microsoft Office PowerPoint</Application>
  <PresentationFormat>Custom</PresentationFormat>
  <Paragraphs>122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WG4: Ground support to space-weather missions</vt:lpstr>
      <vt:lpstr>Overview</vt:lpstr>
      <vt:lpstr>Real-Time Solar Wind Network</vt:lpstr>
      <vt:lpstr>RTSWnet/NOAA</vt:lpstr>
      <vt:lpstr>L1 Tracking</vt:lpstr>
      <vt:lpstr>Current DSCOVR Tracking</vt:lpstr>
      <vt:lpstr>DSCOVR tracking</vt:lpstr>
      <vt:lpstr>Current ACE tracking</vt:lpstr>
      <vt:lpstr>STEREO Tracking</vt:lpstr>
      <vt:lpstr>Current STEREO Tracking</vt:lpstr>
      <vt:lpstr>STEREO Tracking Sites (Turbo)</vt:lpstr>
      <vt:lpstr>Other relevant sites</vt:lpstr>
      <vt:lpstr>Promised for L5</vt:lpstr>
      <vt:lpstr>Possible for L5</vt:lpstr>
      <vt:lpstr>SWAP Report Recommendations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WG4: Ground support to space-weather missions</dc:title>
  <dc:creator>Doug Biesecker</dc:creator>
  <cp:lastModifiedBy>Clift</cp:lastModifiedBy>
  <cp:revision>33</cp:revision>
  <dcterms:created xsi:type="dcterms:W3CDTF">2017-02-27T22:00:16Z</dcterms:created>
  <dcterms:modified xsi:type="dcterms:W3CDTF">2017-03-07T10:14:22Z</dcterms:modified>
</cp:coreProperties>
</file>